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 id="257" r:id="rId6"/>
    <p:sldId id="258" r:id="rId7"/>
    <p:sldId id="259" r:id="rId8"/>
    <p:sldId id="260" r:id="rId9"/>
  </p:sldIdLst>
  <p:sldSz cy="8229600" cx="14630400"/>
  <p:notesSz cx="8229600" cy="14630400"/>
  <p:embeddedFontLst>
    <p:embeddedFont>
      <p:font typeface="Sora"/>
      <p:regular r:id="rId10"/>
      <p:bold r:id="rId1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schemas.openxmlformats.org/officeDocument/2006/relationships/font" Target="fonts/Sora-bold.fntdata"/><Relationship Id="rId10" Type="http://schemas.openxmlformats.org/officeDocument/2006/relationships/font" Target="fonts/Sora-regular.fntdata"/><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0.png>
</file>

<file path=ppt/media/image1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 name="Shape 31"/>
        <p:cNvGrpSpPr/>
        <p:nvPr/>
      </p:nvGrpSpPr>
      <p:grpSpPr>
        <a:xfrm>
          <a:off x="0" y="0"/>
          <a:ext cx="0" cy="0"/>
          <a:chOff x="0" y="0"/>
          <a:chExt cx="0" cy="0"/>
        </a:xfrm>
      </p:grpSpPr>
      <p:sp>
        <p:nvSpPr>
          <p:cNvPr id="32" name="Google Shape;3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 name="Google Shape;3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 name="Google Shape;3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 name="Google Shape;4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 name="Google Shape;42;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 name="Google Shape;5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 name="Google Shape;58;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0" name="Google Shape;80;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 name="Google Shape;81;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 name="Google Shape;9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 name="Google Shape;9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pic>
        <p:nvPicPr>
          <p:cNvPr descr="preencoded.png" id="11" name="Google Shape;11;p2"/>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2" name="Google Shape;12;p2"/>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pic>
        <p:nvPicPr>
          <p:cNvPr descr="preencoded.png" id="15" name="Google Shape;15;p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6" name="Google Shape;16;p3"/>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pic>
        <p:nvPicPr>
          <p:cNvPr descr="preencoded.png" id="19" name="Google Shape;19;p4"/>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0" name="Google Shape;20;p4"/>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pic>
        <p:nvPicPr>
          <p:cNvPr descr="preencoded.png" id="23" name="Google Shape;23;p5"/>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4" name="Google Shape;24;p5"/>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pic>
        <p:nvPicPr>
          <p:cNvPr descr="preencoded.png" id="27" name="Google Shape;27;p6"/>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8" name="Google Shape;28;p6"/>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30" name="Shape 3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 name="Shape 35"/>
        <p:cNvGrpSpPr/>
        <p:nvPr/>
      </p:nvGrpSpPr>
      <p:grpSpPr>
        <a:xfrm>
          <a:off x="0" y="0"/>
          <a:ext cx="0" cy="0"/>
          <a:chOff x="0" y="0"/>
          <a:chExt cx="0" cy="0"/>
        </a:xfrm>
      </p:grpSpPr>
      <p:pic>
        <p:nvPicPr>
          <p:cNvPr descr="preencoded.png" id="36" name="Google Shape;36;p8"/>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37" name="Google Shape;37;p8"/>
          <p:cNvSpPr/>
          <p:nvPr/>
        </p:nvSpPr>
        <p:spPr>
          <a:xfrm>
            <a:off x="758309" y="1660088"/>
            <a:ext cx="7627382" cy="2850833"/>
          </a:xfrm>
          <a:prstGeom prst="rect">
            <a:avLst/>
          </a:prstGeom>
          <a:noFill/>
          <a:ln>
            <a:noFill/>
          </a:ln>
        </p:spPr>
        <p:txBody>
          <a:bodyPr anchorCtr="0" anchor="t" bIns="0" lIns="0" spcFirstLastPara="1" rIns="0" wrap="square" tIns="0">
            <a:noAutofit/>
          </a:bodyPr>
          <a:lstStyle/>
          <a:p>
            <a:pPr indent="0" lvl="0" marL="0" marR="0" rtl="0" algn="l">
              <a:lnSpc>
                <a:spcPct val="125842"/>
              </a:lnSpc>
              <a:spcBef>
                <a:spcPts val="0"/>
              </a:spcBef>
              <a:spcAft>
                <a:spcPts val="0"/>
              </a:spcAft>
              <a:buClr>
                <a:srgbClr val="1F1E1E"/>
              </a:buClr>
              <a:buSzPts val="4450"/>
              <a:buFont typeface="Sora"/>
              <a:buNone/>
            </a:pPr>
            <a:r>
              <a:rPr b="0" i="0" lang="en-US" sz="4450" u="none" cap="none" strike="noStrike">
                <a:solidFill>
                  <a:srgbClr val="1F1E1E"/>
                </a:solidFill>
                <a:latin typeface="Sora"/>
                <a:ea typeface="Sora"/>
                <a:cs typeface="Sora"/>
                <a:sym typeface="Sora"/>
              </a:rPr>
              <a:t>Detección de Cascos: Mejorando la Seguridad Vial con Visión por Computadora</a:t>
            </a:r>
            <a:endParaRPr b="0" i="0" sz="4450" u="none" cap="none" strike="noStrike"/>
          </a:p>
        </p:txBody>
      </p:sp>
      <p:sp>
        <p:nvSpPr>
          <p:cNvPr id="38" name="Google Shape;38;p8"/>
          <p:cNvSpPr/>
          <p:nvPr/>
        </p:nvSpPr>
        <p:spPr>
          <a:xfrm>
            <a:off x="758309" y="4835843"/>
            <a:ext cx="7627382" cy="173355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3B3535"/>
              </a:buClr>
              <a:buSzPts val="1700"/>
              <a:buFont typeface="Sora"/>
              <a:buNone/>
            </a:pPr>
            <a:r>
              <a:rPr b="0" i="0" lang="en-US" sz="1700" u="none" cap="none" strike="noStrike">
                <a:solidFill>
                  <a:srgbClr val="3B3535"/>
                </a:solidFill>
                <a:latin typeface="Sora"/>
                <a:ea typeface="Sora"/>
                <a:cs typeface="Sora"/>
                <a:sym typeface="Sora"/>
              </a:rPr>
              <a:t>La seguridad vial es una prioridad. Un problema persistente es el incumplimiento del uso de casco en motociclistas, lo que aumenta gravemente el riesgo de lesiones. Este proyecto busca abordar este desafío, utilizando la inteligencia artificial para identificar automáticamente si los motociclistas llevan casco o no.</a:t>
            </a:r>
            <a:endParaRPr b="0" i="0" sz="170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 name="Shape 43"/>
        <p:cNvGrpSpPr/>
        <p:nvPr/>
      </p:nvGrpSpPr>
      <p:grpSpPr>
        <a:xfrm>
          <a:off x="0" y="0"/>
          <a:ext cx="0" cy="0"/>
          <a:chOff x="0" y="0"/>
          <a:chExt cx="0" cy="0"/>
        </a:xfrm>
      </p:grpSpPr>
      <p:pic>
        <p:nvPicPr>
          <p:cNvPr descr="preencoded.png" id="44" name="Google Shape;44;p9"/>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45" name="Google Shape;45;p9"/>
          <p:cNvSpPr/>
          <p:nvPr/>
        </p:nvSpPr>
        <p:spPr>
          <a:xfrm>
            <a:off x="696992" y="705445"/>
            <a:ext cx="7750016" cy="1310164"/>
          </a:xfrm>
          <a:prstGeom prst="rect">
            <a:avLst/>
          </a:prstGeom>
          <a:noFill/>
          <a:ln>
            <a:noFill/>
          </a:ln>
        </p:spPr>
        <p:txBody>
          <a:bodyPr anchorCtr="0" anchor="t" bIns="0" lIns="0" spcFirstLastPara="1" rIns="0" wrap="square" tIns="0">
            <a:noAutofit/>
          </a:bodyPr>
          <a:lstStyle/>
          <a:p>
            <a:pPr indent="0" lvl="0" marL="0" marR="0" rtl="0" algn="ctr">
              <a:lnSpc>
                <a:spcPct val="125609"/>
              </a:lnSpc>
              <a:spcBef>
                <a:spcPts val="0"/>
              </a:spcBef>
              <a:spcAft>
                <a:spcPts val="0"/>
              </a:spcAft>
              <a:buClr>
                <a:srgbClr val="1F1E1E"/>
              </a:buClr>
              <a:buSzPts val="4100"/>
              <a:buFont typeface="Sora"/>
              <a:buNone/>
            </a:pPr>
            <a:r>
              <a:rPr b="0" i="0" lang="en-US" sz="4100" u="none" cap="none" strike="noStrike">
                <a:solidFill>
                  <a:srgbClr val="1F1E1E"/>
                </a:solidFill>
                <a:latin typeface="Sora"/>
                <a:ea typeface="Sora"/>
                <a:cs typeface="Sora"/>
                <a:sym typeface="Sora"/>
              </a:rPr>
              <a:t>Enfoque: Solución Clásica y Eficaz</a:t>
            </a:r>
            <a:endParaRPr b="0" i="0" sz="4100" u="none" cap="none" strike="noStrike"/>
          </a:p>
        </p:txBody>
      </p:sp>
      <p:sp>
        <p:nvSpPr>
          <p:cNvPr id="46" name="Google Shape;46;p9"/>
          <p:cNvSpPr/>
          <p:nvPr/>
        </p:nvSpPr>
        <p:spPr>
          <a:xfrm>
            <a:off x="696992" y="2314218"/>
            <a:ext cx="448032" cy="448032"/>
          </a:xfrm>
          <a:prstGeom prst="roundRect">
            <a:avLst>
              <a:gd fmla="val 18668" name="adj"/>
            </a:avLst>
          </a:prstGeom>
          <a:solidFill>
            <a:srgbClr val="F9D2D6"/>
          </a:solidFill>
          <a:ln cap="flat" cmpd="sng" w="9525">
            <a:solidFill>
              <a:srgbClr val="DFB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a:off x="1344097" y="2382560"/>
            <a:ext cx="2620208" cy="327541"/>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3B3535"/>
              </a:buClr>
              <a:buSzPts val="2050"/>
              <a:buFont typeface="Sora"/>
              <a:buNone/>
            </a:pPr>
            <a:r>
              <a:rPr b="0" i="0" lang="en-US" sz="2050" u="none" cap="none" strike="noStrike">
                <a:solidFill>
                  <a:srgbClr val="3B3535"/>
                </a:solidFill>
                <a:latin typeface="Sora"/>
                <a:ea typeface="Sora"/>
                <a:cs typeface="Sora"/>
                <a:sym typeface="Sora"/>
              </a:rPr>
              <a:t>Modelo</a:t>
            </a:r>
            <a:endParaRPr b="0" i="0" sz="2050" u="none" cap="none" strike="noStrike"/>
          </a:p>
        </p:txBody>
      </p:sp>
      <p:sp>
        <p:nvSpPr>
          <p:cNvPr id="48" name="Google Shape;48;p9"/>
          <p:cNvSpPr/>
          <p:nvPr/>
        </p:nvSpPr>
        <p:spPr>
          <a:xfrm>
            <a:off x="1344097" y="2829520"/>
            <a:ext cx="7102912" cy="955834"/>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B3535"/>
              </a:buClr>
              <a:buSzPts val="1550"/>
              <a:buFont typeface="Sora"/>
              <a:buNone/>
            </a:pPr>
            <a:r>
              <a:rPr b="0" i="0" lang="en-US" sz="1550" u="none" cap="none" strike="noStrike">
                <a:solidFill>
                  <a:srgbClr val="3B3535"/>
                </a:solidFill>
                <a:latin typeface="Sora"/>
                <a:ea typeface="Sora"/>
                <a:cs typeface="Sora"/>
                <a:sym typeface="Sora"/>
              </a:rPr>
              <a:t>Se quiso usar detección de objetos como YOLO, pero por limitaciones de recursos, elegí un enfoque clásico de visión por computadora: extracción de características con HOG y clasificación con SVM</a:t>
            </a:r>
            <a:endParaRPr b="0" i="0" sz="1550" u="none" cap="none" strike="noStrike"/>
          </a:p>
        </p:txBody>
      </p:sp>
      <p:sp>
        <p:nvSpPr>
          <p:cNvPr id="49" name="Google Shape;49;p9"/>
          <p:cNvSpPr/>
          <p:nvPr/>
        </p:nvSpPr>
        <p:spPr>
          <a:xfrm>
            <a:off x="696992" y="4183618"/>
            <a:ext cx="448032" cy="448032"/>
          </a:xfrm>
          <a:prstGeom prst="roundRect">
            <a:avLst>
              <a:gd fmla="val 18668" name="adj"/>
            </a:avLst>
          </a:prstGeom>
          <a:solidFill>
            <a:srgbClr val="F9D2D6"/>
          </a:solidFill>
          <a:ln cap="flat" cmpd="sng" w="9525">
            <a:solidFill>
              <a:srgbClr val="DFB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9"/>
          <p:cNvSpPr/>
          <p:nvPr/>
        </p:nvSpPr>
        <p:spPr>
          <a:xfrm>
            <a:off x="1344097" y="4251960"/>
            <a:ext cx="5223867" cy="327541"/>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3B3535"/>
              </a:buClr>
              <a:buSzPts val="2050"/>
              <a:buFont typeface="Sora"/>
              <a:buNone/>
            </a:pPr>
            <a:r>
              <a:rPr b="0" i="0" lang="en-US" sz="2050" u="none" cap="none" strike="noStrike">
                <a:solidFill>
                  <a:srgbClr val="3B3535"/>
                </a:solidFill>
                <a:latin typeface="Sora"/>
                <a:ea typeface="Sora"/>
                <a:cs typeface="Sora"/>
                <a:sym typeface="Sora"/>
              </a:rPr>
              <a:t>Extracción de Características con HOG</a:t>
            </a:r>
            <a:endParaRPr b="0" i="0" sz="2050" u="none" cap="none" strike="noStrike"/>
          </a:p>
        </p:txBody>
      </p:sp>
      <p:sp>
        <p:nvSpPr>
          <p:cNvPr id="51" name="Google Shape;51;p9"/>
          <p:cNvSpPr/>
          <p:nvPr/>
        </p:nvSpPr>
        <p:spPr>
          <a:xfrm>
            <a:off x="1344097" y="4698921"/>
            <a:ext cx="7102912" cy="955834"/>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B3535"/>
              </a:buClr>
              <a:buSzPts val="1550"/>
              <a:buFont typeface="Sora"/>
              <a:buNone/>
            </a:pPr>
            <a:r>
              <a:rPr b="0" i="0" lang="en-US" sz="1550" u="none" cap="none" strike="noStrike">
                <a:solidFill>
                  <a:srgbClr val="3B3535"/>
                </a:solidFill>
                <a:latin typeface="Sora"/>
                <a:ea typeface="Sora"/>
                <a:cs typeface="Sora"/>
                <a:sym typeface="Sora"/>
              </a:rPr>
              <a:t>Implementamos Histogram of Oriented Gradients (HOG) para capturar las características distintivas de las formas y los bordes, esenciales para la detección de cascos.</a:t>
            </a:r>
            <a:endParaRPr b="0" i="0" sz="1550" u="none" cap="none" strike="noStrike"/>
          </a:p>
        </p:txBody>
      </p:sp>
      <p:sp>
        <p:nvSpPr>
          <p:cNvPr id="52" name="Google Shape;52;p9"/>
          <p:cNvSpPr/>
          <p:nvPr/>
        </p:nvSpPr>
        <p:spPr>
          <a:xfrm>
            <a:off x="696992" y="6053018"/>
            <a:ext cx="448032" cy="448032"/>
          </a:xfrm>
          <a:prstGeom prst="roundRect">
            <a:avLst>
              <a:gd fmla="val 18668" name="adj"/>
            </a:avLst>
          </a:prstGeom>
          <a:solidFill>
            <a:srgbClr val="F9D2D6"/>
          </a:solidFill>
          <a:ln cap="flat" cmpd="sng" w="9525">
            <a:solidFill>
              <a:srgbClr val="DFB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9"/>
          <p:cNvSpPr/>
          <p:nvPr/>
        </p:nvSpPr>
        <p:spPr>
          <a:xfrm>
            <a:off x="1344097" y="6121360"/>
            <a:ext cx="2996089" cy="327541"/>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3B3535"/>
              </a:buClr>
              <a:buSzPts val="2050"/>
              <a:buFont typeface="Sora"/>
              <a:buNone/>
            </a:pPr>
            <a:r>
              <a:rPr b="0" i="0" lang="en-US" sz="2050" u="none" cap="none" strike="noStrike">
                <a:solidFill>
                  <a:srgbClr val="3B3535"/>
                </a:solidFill>
                <a:latin typeface="Sora"/>
                <a:ea typeface="Sora"/>
                <a:cs typeface="Sora"/>
                <a:sym typeface="Sora"/>
              </a:rPr>
              <a:t>Clasificación con SVM</a:t>
            </a:r>
            <a:endParaRPr b="0" i="0" sz="2050" u="none" cap="none" strike="noStrike"/>
          </a:p>
        </p:txBody>
      </p:sp>
      <p:sp>
        <p:nvSpPr>
          <p:cNvPr id="54" name="Google Shape;54;p9"/>
          <p:cNvSpPr/>
          <p:nvPr/>
        </p:nvSpPr>
        <p:spPr>
          <a:xfrm>
            <a:off x="1344097" y="6568321"/>
            <a:ext cx="7102912" cy="955834"/>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B3535"/>
              </a:buClr>
              <a:buSzPts val="1550"/>
              <a:buFont typeface="Sora"/>
              <a:buNone/>
            </a:pPr>
            <a:r>
              <a:rPr b="0" i="0" lang="en-US" sz="1550" u="none" cap="none" strike="noStrike">
                <a:solidFill>
                  <a:srgbClr val="3B3535"/>
                </a:solidFill>
                <a:latin typeface="Sora"/>
                <a:ea typeface="Sora"/>
                <a:cs typeface="Sora"/>
                <a:sym typeface="Sora"/>
              </a:rPr>
              <a:t>Un clasificador Support Vector Machine (SVM) se encarga de aprender a distinguir entre imágenes con casco y sin casco, basándose en las características extraídas por HOG.</a:t>
            </a:r>
            <a:endParaRPr b="0" i="0" sz="1550" u="none" cap="none" strike="noStrike"/>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0"/>
          <p:cNvSpPr/>
          <p:nvPr/>
        </p:nvSpPr>
        <p:spPr>
          <a:xfrm>
            <a:off x="549712" y="582930"/>
            <a:ext cx="10751939" cy="516731"/>
          </a:xfrm>
          <a:prstGeom prst="rect">
            <a:avLst/>
          </a:prstGeom>
          <a:noFill/>
          <a:ln>
            <a:noFill/>
          </a:ln>
        </p:spPr>
        <p:txBody>
          <a:bodyPr anchorCtr="0" anchor="t" bIns="0" lIns="0" spcFirstLastPara="1" rIns="0" wrap="square" tIns="0">
            <a:noAutofit/>
          </a:bodyPr>
          <a:lstStyle/>
          <a:p>
            <a:pPr indent="0" lvl="0" marL="0" marR="0" rtl="0" algn="l">
              <a:lnSpc>
                <a:spcPct val="124615"/>
              </a:lnSpc>
              <a:spcBef>
                <a:spcPts val="0"/>
              </a:spcBef>
              <a:spcAft>
                <a:spcPts val="0"/>
              </a:spcAft>
              <a:buClr>
                <a:srgbClr val="1F1E1E"/>
              </a:buClr>
              <a:buSzPts val="3250"/>
              <a:buFont typeface="Sora"/>
              <a:buNone/>
            </a:pPr>
            <a:r>
              <a:rPr b="0" i="0" lang="en-US" sz="3250" u="none" cap="none" strike="noStrike">
                <a:solidFill>
                  <a:srgbClr val="1F1E1E"/>
                </a:solidFill>
                <a:latin typeface="Sora"/>
                <a:ea typeface="Sora"/>
                <a:cs typeface="Sora"/>
                <a:sym typeface="Sora"/>
              </a:rPr>
              <a:t>Funcionamiento del Sistema: Un Vistazo al Pipeline</a:t>
            </a:r>
            <a:endParaRPr b="0" i="0" sz="3250" u="none" cap="none" strike="noStrike"/>
          </a:p>
        </p:txBody>
      </p:sp>
      <p:sp>
        <p:nvSpPr>
          <p:cNvPr id="61" name="Google Shape;61;p10"/>
          <p:cNvSpPr/>
          <p:nvPr/>
        </p:nvSpPr>
        <p:spPr>
          <a:xfrm>
            <a:off x="549712" y="1413748"/>
            <a:ext cx="157043" cy="942380"/>
          </a:xfrm>
          <a:prstGeom prst="roundRect">
            <a:avLst>
              <a:gd fmla="val 42010" name="adj"/>
            </a:avLst>
          </a:prstGeom>
          <a:solidFill>
            <a:srgbClr val="F9D2D6"/>
          </a:solidFill>
          <a:ln cap="flat" cmpd="sng" w="9525">
            <a:solidFill>
              <a:srgbClr val="DFB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0"/>
          <p:cNvSpPr/>
          <p:nvPr/>
        </p:nvSpPr>
        <p:spPr>
          <a:xfrm>
            <a:off x="863798" y="1570792"/>
            <a:ext cx="3537228" cy="258366"/>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1600"/>
              <a:buFont typeface="Sora"/>
              <a:buNone/>
            </a:pPr>
            <a:r>
              <a:rPr b="0" i="0" lang="en-US" sz="1600" u="none" cap="none" strike="noStrike">
                <a:solidFill>
                  <a:srgbClr val="3B3535"/>
                </a:solidFill>
                <a:latin typeface="Sora"/>
                <a:ea typeface="Sora"/>
                <a:cs typeface="Sora"/>
                <a:sym typeface="Sora"/>
              </a:rPr>
              <a:t>1. Carga de Imágenes Etiquetadas</a:t>
            </a:r>
            <a:endParaRPr b="0" i="0" sz="1600" u="none" cap="none" strike="noStrike"/>
          </a:p>
        </p:txBody>
      </p:sp>
      <p:sp>
        <p:nvSpPr>
          <p:cNvPr id="63" name="Google Shape;63;p10"/>
          <p:cNvSpPr/>
          <p:nvPr/>
        </p:nvSpPr>
        <p:spPr>
          <a:xfrm>
            <a:off x="863798" y="1923336"/>
            <a:ext cx="13216890" cy="251222"/>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3B3535"/>
              </a:buClr>
              <a:buSzPts val="1200"/>
              <a:buFont typeface="Sora"/>
              <a:buNone/>
            </a:pPr>
            <a:r>
              <a:rPr b="0" i="0" lang="en-US" sz="1200" u="none" cap="none" strike="noStrike">
                <a:solidFill>
                  <a:srgbClr val="3B3535"/>
                </a:solidFill>
                <a:latin typeface="Sora"/>
                <a:ea typeface="Sora"/>
                <a:cs typeface="Sora"/>
                <a:sym typeface="Sora"/>
              </a:rPr>
              <a:t>Iniciamos el proceso importando un conjunto de imágenes de motociclistas, previamente etiquetadas como 'con casco' o 'sin casco', almacenadas en Google Drive.</a:t>
            </a:r>
            <a:endParaRPr b="0" i="0" sz="1200" u="none" cap="none" strike="noStrike"/>
          </a:p>
        </p:txBody>
      </p:sp>
      <p:sp>
        <p:nvSpPr>
          <p:cNvPr id="64" name="Google Shape;64;p10"/>
          <p:cNvSpPr/>
          <p:nvPr/>
        </p:nvSpPr>
        <p:spPr>
          <a:xfrm>
            <a:off x="785217" y="2473881"/>
            <a:ext cx="157043" cy="1514475"/>
          </a:xfrm>
          <a:prstGeom prst="roundRect">
            <a:avLst>
              <a:gd fmla="val 42010" name="adj"/>
            </a:avLst>
          </a:prstGeom>
          <a:solidFill>
            <a:srgbClr val="F9D2D6"/>
          </a:solidFill>
          <a:ln cap="flat" cmpd="sng" w="9525">
            <a:solidFill>
              <a:srgbClr val="DFB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0"/>
          <p:cNvSpPr/>
          <p:nvPr/>
        </p:nvSpPr>
        <p:spPr>
          <a:xfrm>
            <a:off x="1099304" y="2630924"/>
            <a:ext cx="3595688" cy="258366"/>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1600"/>
              <a:buFont typeface="Sora"/>
              <a:buNone/>
            </a:pPr>
            <a:r>
              <a:rPr b="0" i="0" lang="en-US" sz="1600" u="none" cap="none" strike="noStrike">
                <a:solidFill>
                  <a:srgbClr val="3B3535"/>
                </a:solidFill>
                <a:latin typeface="Sora"/>
                <a:ea typeface="Sora"/>
                <a:cs typeface="Sora"/>
                <a:sym typeface="Sora"/>
              </a:rPr>
              <a:t>2. Preprocesamiento de Imágenes</a:t>
            </a:r>
            <a:endParaRPr b="0" i="0" sz="1600" u="none" cap="none" strike="noStrike"/>
          </a:p>
        </p:txBody>
      </p:sp>
      <p:sp>
        <p:nvSpPr>
          <p:cNvPr id="66" name="Google Shape;66;p10"/>
          <p:cNvSpPr/>
          <p:nvPr/>
        </p:nvSpPr>
        <p:spPr>
          <a:xfrm>
            <a:off x="1099304" y="2983468"/>
            <a:ext cx="12981384" cy="50244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3B3535"/>
              </a:buClr>
              <a:buSzPts val="1200"/>
              <a:buFont typeface="Sora"/>
              <a:buNone/>
            </a:pPr>
            <a:r>
              <a:rPr b="0" i="0" lang="en-US" sz="1200" u="none" cap="none" strike="noStrike">
                <a:solidFill>
                  <a:srgbClr val="3B3535"/>
                </a:solidFill>
                <a:latin typeface="Sora"/>
                <a:ea typeface="Sora"/>
                <a:cs typeface="Sora"/>
                <a:sym typeface="Sora"/>
              </a:rPr>
              <a:t>Las imágenes se convierten a escala de grises para simplificar el análisis y se redimensionan a un tamaño uniforme, optimizando la entrada para el siguiente paso.</a:t>
            </a:r>
            <a:r>
              <a:rPr b="1" i="0" lang="en-US" sz="1200" u="none" cap="none" strike="noStrike">
                <a:solidFill>
                  <a:srgbClr val="3B3535"/>
                </a:solidFill>
                <a:latin typeface="Sora"/>
                <a:ea typeface="Sora"/>
                <a:cs typeface="Sora"/>
                <a:sym typeface="Sora"/>
              </a:rPr>
              <a:t>¿Por qué hacemos preprocesamiento? (escala de grises y redimensión)</a:t>
            </a:r>
            <a:endParaRPr b="0" i="0" sz="1200" u="none" cap="none" strike="noStrike"/>
          </a:p>
        </p:txBody>
      </p:sp>
      <p:sp>
        <p:nvSpPr>
          <p:cNvPr id="67" name="Google Shape;67;p10"/>
          <p:cNvSpPr/>
          <p:nvPr/>
        </p:nvSpPr>
        <p:spPr>
          <a:xfrm>
            <a:off x="1099304" y="3580090"/>
            <a:ext cx="12981384" cy="251222"/>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3B3535"/>
              </a:buClr>
              <a:buSzPts val="1200"/>
              <a:buFont typeface="Sora"/>
              <a:buNone/>
            </a:pPr>
            <a:r>
              <a:rPr b="0" i="0" lang="en-US" sz="1200" u="none" cap="none" strike="noStrike">
                <a:solidFill>
                  <a:srgbClr val="3B3535"/>
                </a:solidFill>
                <a:latin typeface="Sora"/>
                <a:ea typeface="Sora"/>
                <a:cs typeface="Sora"/>
                <a:sym typeface="Sora"/>
              </a:rPr>
              <a:t>Esto lo hacemos para simplificar la información visual, eliminar ruido (como colores) y asegurar que todas las imágenes sean comparables entre sí.</a:t>
            </a:r>
            <a:endParaRPr b="0" i="0" sz="1200" u="none" cap="none" strike="noStrike"/>
          </a:p>
        </p:txBody>
      </p:sp>
      <p:sp>
        <p:nvSpPr>
          <p:cNvPr id="68" name="Google Shape;68;p10"/>
          <p:cNvSpPr/>
          <p:nvPr/>
        </p:nvSpPr>
        <p:spPr>
          <a:xfrm>
            <a:off x="1020842" y="4106108"/>
            <a:ext cx="157043" cy="1420297"/>
          </a:xfrm>
          <a:prstGeom prst="roundRect">
            <a:avLst>
              <a:gd fmla="val 42010" name="adj"/>
            </a:avLst>
          </a:prstGeom>
          <a:solidFill>
            <a:srgbClr val="F9D2D6"/>
          </a:solidFill>
          <a:ln cap="flat" cmpd="sng" w="9525">
            <a:solidFill>
              <a:srgbClr val="DFB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0"/>
          <p:cNvSpPr/>
          <p:nvPr/>
        </p:nvSpPr>
        <p:spPr>
          <a:xfrm>
            <a:off x="1334929" y="4263152"/>
            <a:ext cx="3904536" cy="258366"/>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1600"/>
              <a:buFont typeface="Sora"/>
              <a:buNone/>
            </a:pPr>
            <a:r>
              <a:rPr b="0" i="0" lang="en-US" sz="1600" u="none" cap="none" strike="noStrike">
                <a:solidFill>
                  <a:srgbClr val="3B3535"/>
                </a:solidFill>
                <a:latin typeface="Sora"/>
                <a:ea typeface="Sora"/>
                <a:cs typeface="Sora"/>
                <a:sym typeface="Sora"/>
              </a:rPr>
              <a:t>3. Extracción de Características HOG</a:t>
            </a:r>
            <a:endParaRPr b="0" i="0" sz="1600" u="none" cap="none" strike="noStrike"/>
          </a:p>
        </p:txBody>
      </p:sp>
      <p:sp>
        <p:nvSpPr>
          <p:cNvPr id="70" name="Google Shape;70;p10"/>
          <p:cNvSpPr/>
          <p:nvPr/>
        </p:nvSpPr>
        <p:spPr>
          <a:xfrm>
            <a:off x="1334929" y="4615696"/>
            <a:ext cx="12745760" cy="753666"/>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3B3535"/>
              </a:buClr>
              <a:buSzPts val="1200"/>
              <a:buFont typeface="Sora"/>
              <a:buNone/>
            </a:pPr>
            <a:r>
              <a:rPr b="0" i="0" lang="en-US" sz="1200" u="none" cap="none" strike="noStrike">
                <a:solidFill>
                  <a:srgbClr val="3B3535"/>
                </a:solidFill>
                <a:latin typeface="Sora"/>
                <a:ea typeface="Sora"/>
                <a:cs typeface="Sora"/>
                <a:sym typeface="Sora"/>
              </a:rPr>
              <a:t>Aplicamos el algoritmo HOG a cada imagen preprocesada, generando un vector de características que representa la información visual relevante para la detección. Transforma la imagen en una serie de números que representan la forma. Esto se hace mirando la orientación de los bordes. Por ejemplo, si hay un casco, HOG captura esa curvatura en la cabeza. Si no hay casco, la silueta cambia. El modelo aprende esa diferencia</a:t>
            </a:r>
            <a:endParaRPr b="0" i="0" sz="1200" u="none" cap="none" strike="noStrike"/>
          </a:p>
        </p:txBody>
      </p:sp>
      <p:sp>
        <p:nvSpPr>
          <p:cNvPr id="71" name="Google Shape;71;p10"/>
          <p:cNvSpPr/>
          <p:nvPr/>
        </p:nvSpPr>
        <p:spPr>
          <a:xfrm>
            <a:off x="1256467" y="5644158"/>
            <a:ext cx="157043" cy="942380"/>
          </a:xfrm>
          <a:prstGeom prst="roundRect">
            <a:avLst>
              <a:gd fmla="val 42010" name="adj"/>
            </a:avLst>
          </a:prstGeom>
          <a:solidFill>
            <a:srgbClr val="F9D2D6"/>
          </a:solidFill>
          <a:ln cap="flat" cmpd="sng" w="9525">
            <a:solidFill>
              <a:srgbClr val="DFB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0"/>
          <p:cNvSpPr/>
          <p:nvPr/>
        </p:nvSpPr>
        <p:spPr>
          <a:xfrm>
            <a:off x="1570553" y="5801201"/>
            <a:ext cx="4401145" cy="258366"/>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1600"/>
              <a:buFont typeface="Sora"/>
              <a:buNone/>
            </a:pPr>
            <a:r>
              <a:rPr b="0" i="0" lang="en-US" sz="1600" u="none" cap="none" strike="noStrike">
                <a:solidFill>
                  <a:srgbClr val="3B3535"/>
                </a:solidFill>
                <a:latin typeface="Sora"/>
                <a:ea typeface="Sora"/>
                <a:cs typeface="Sora"/>
                <a:sym typeface="Sora"/>
              </a:rPr>
              <a:t>4. Entrenamiento y Evaluación del Modelo</a:t>
            </a:r>
            <a:endParaRPr b="0" i="0" sz="1600" u="none" cap="none" strike="noStrike"/>
          </a:p>
        </p:txBody>
      </p:sp>
      <p:sp>
        <p:nvSpPr>
          <p:cNvPr id="73" name="Google Shape;73;p10"/>
          <p:cNvSpPr/>
          <p:nvPr/>
        </p:nvSpPr>
        <p:spPr>
          <a:xfrm>
            <a:off x="1570553" y="6153745"/>
            <a:ext cx="12510135" cy="251222"/>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3B3535"/>
              </a:buClr>
              <a:buSzPts val="1200"/>
              <a:buFont typeface="Sora"/>
              <a:buNone/>
            </a:pPr>
            <a:r>
              <a:rPr b="0" i="0" lang="en-US" sz="1200" u="none" cap="none" strike="noStrike">
                <a:solidFill>
                  <a:srgbClr val="3B3535"/>
                </a:solidFill>
                <a:latin typeface="Sora"/>
                <a:ea typeface="Sora"/>
                <a:cs typeface="Sora"/>
                <a:sym typeface="Sora"/>
              </a:rPr>
              <a:t>Con los datos HOG, entrenamos el clasificador SVM. Posteriormente, evaluamos su rendimiento con un conjunto de datos separado para asegurar su precisión.</a:t>
            </a:r>
            <a:endParaRPr b="0" i="0" sz="1200" u="none" cap="none" strike="noStrike"/>
          </a:p>
        </p:txBody>
      </p:sp>
      <p:sp>
        <p:nvSpPr>
          <p:cNvPr id="74" name="Google Shape;74;p10"/>
          <p:cNvSpPr/>
          <p:nvPr/>
        </p:nvSpPr>
        <p:spPr>
          <a:xfrm>
            <a:off x="1020842" y="6704290"/>
            <a:ext cx="157043" cy="942380"/>
          </a:xfrm>
          <a:prstGeom prst="roundRect">
            <a:avLst>
              <a:gd fmla="val 42010" name="adj"/>
            </a:avLst>
          </a:prstGeom>
          <a:solidFill>
            <a:srgbClr val="F9D2D6"/>
          </a:solidFill>
          <a:ln cap="flat" cmpd="sng" w="9525">
            <a:solidFill>
              <a:srgbClr val="DFB8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0"/>
          <p:cNvSpPr/>
          <p:nvPr/>
        </p:nvSpPr>
        <p:spPr>
          <a:xfrm>
            <a:off x="1334929" y="6861334"/>
            <a:ext cx="3043118" cy="258366"/>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B3535"/>
              </a:buClr>
              <a:buSzPts val="1600"/>
              <a:buFont typeface="Sora"/>
              <a:buNone/>
            </a:pPr>
            <a:r>
              <a:rPr b="0" i="0" lang="en-US" sz="1600" u="none" cap="none" strike="noStrike">
                <a:solidFill>
                  <a:srgbClr val="3B3535"/>
                </a:solidFill>
                <a:latin typeface="Sora"/>
                <a:ea typeface="Sora"/>
                <a:cs typeface="Sora"/>
                <a:sym typeface="Sora"/>
              </a:rPr>
              <a:t>5. Predicción en Tiempo Real</a:t>
            </a:r>
            <a:endParaRPr b="0" i="0" sz="1600" u="none" cap="none" strike="noStrike"/>
          </a:p>
        </p:txBody>
      </p:sp>
      <p:sp>
        <p:nvSpPr>
          <p:cNvPr id="76" name="Google Shape;76;p10"/>
          <p:cNvSpPr/>
          <p:nvPr/>
        </p:nvSpPr>
        <p:spPr>
          <a:xfrm>
            <a:off x="1334929" y="7213878"/>
            <a:ext cx="12745760" cy="251222"/>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3B3535"/>
              </a:buClr>
              <a:buSzPts val="1200"/>
              <a:buFont typeface="Sora"/>
              <a:buNone/>
            </a:pPr>
            <a:r>
              <a:rPr b="0" i="0" lang="en-US" sz="1200" u="none" cap="none" strike="noStrike">
                <a:solidFill>
                  <a:srgbClr val="3B3535"/>
                </a:solidFill>
                <a:latin typeface="Sora"/>
                <a:ea typeface="Sora"/>
                <a:cs typeface="Sora"/>
                <a:sym typeface="Sora"/>
              </a:rPr>
              <a:t>Finalmente, el modelo es capaz de tomar nuevas imágenes y predecir si el motociclista lleva o no un casco, proporcionando una solución práctica y automatizada.</a:t>
            </a:r>
            <a:endParaRPr b="0" i="0" sz="1200" u="none" cap="none" strike="noStrike"/>
          </a:p>
        </p:txBody>
      </p:sp>
      <p:pic>
        <p:nvPicPr>
          <p:cNvPr id="77" name="Google Shape;77;p10"/>
          <p:cNvPicPr preferRelativeResize="0"/>
          <p:nvPr/>
        </p:nvPicPr>
        <p:blipFill>
          <a:blip r:embed="rId3">
            <a:alphaModFix/>
          </a:blip>
          <a:stretch>
            <a:fillRect/>
          </a:stretch>
        </p:blipFill>
        <p:spPr>
          <a:xfrm>
            <a:off x="12563100" y="7744775"/>
            <a:ext cx="1994100" cy="399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1"/>
          <p:cNvSpPr/>
          <p:nvPr/>
        </p:nvSpPr>
        <p:spPr>
          <a:xfrm>
            <a:off x="758309" y="717352"/>
            <a:ext cx="5701546" cy="712708"/>
          </a:xfrm>
          <a:prstGeom prst="rect">
            <a:avLst/>
          </a:prstGeom>
          <a:noFill/>
          <a:ln>
            <a:noFill/>
          </a:ln>
        </p:spPr>
        <p:txBody>
          <a:bodyPr anchorCtr="0" anchor="t" bIns="0" lIns="0" spcFirstLastPara="1" rIns="0" wrap="square" tIns="0">
            <a:noAutofit/>
          </a:bodyPr>
          <a:lstStyle/>
          <a:p>
            <a:pPr indent="0" lvl="0" marL="0" marR="0" rtl="0" algn="l">
              <a:lnSpc>
                <a:spcPct val="125842"/>
              </a:lnSpc>
              <a:spcBef>
                <a:spcPts val="0"/>
              </a:spcBef>
              <a:spcAft>
                <a:spcPts val="0"/>
              </a:spcAft>
              <a:buClr>
                <a:srgbClr val="1F1E1E"/>
              </a:buClr>
              <a:buSzPts val="4450"/>
              <a:buFont typeface="Sora"/>
              <a:buNone/>
            </a:pPr>
            <a:r>
              <a:rPr b="0" i="0" lang="en-US" sz="4450" u="none" cap="none" strike="noStrike">
                <a:solidFill>
                  <a:srgbClr val="1F1E1E"/>
                </a:solidFill>
                <a:latin typeface="Sora"/>
                <a:ea typeface="Sora"/>
                <a:cs typeface="Sora"/>
                <a:sym typeface="Sora"/>
              </a:rPr>
              <a:t>Predicciones</a:t>
            </a:r>
            <a:endParaRPr b="0" i="0" sz="4450" u="none" cap="none" strike="noStrike"/>
          </a:p>
        </p:txBody>
      </p:sp>
      <p:sp>
        <p:nvSpPr>
          <p:cNvPr id="84" name="Google Shape;84;p11"/>
          <p:cNvSpPr/>
          <p:nvPr/>
        </p:nvSpPr>
        <p:spPr>
          <a:xfrm>
            <a:off x="758309" y="1754981"/>
            <a:ext cx="13113782" cy="34671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3B3535"/>
              </a:buClr>
              <a:buSzPts val="1700"/>
              <a:buFont typeface="Sora"/>
              <a:buNone/>
            </a:pPr>
            <a:r>
              <a:rPr b="0" i="0" lang="en-US" sz="1700" u="none" cap="none" strike="noStrike">
                <a:solidFill>
                  <a:srgbClr val="3B3535"/>
                </a:solidFill>
                <a:latin typeface="Sora"/>
                <a:ea typeface="Sora"/>
                <a:cs typeface="Sora"/>
                <a:sym typeface="Sora"/>
              </a:rPr>
              <a:t>Se utilizaron 4 imágenes nuevas para probar nuestro Modelo y este fue el resultado:</a:t>
            </a:r>
            <a:endParaRPr b="0" i="0" sz="1700" u="none" cap="none" strike="noStrike"/>
          </a:p>
        </p:txBody>
      </p:sp>
      <p:pic>
        <p:nvPicPr>
          <p:cNvPr descr="preencoded.png" id="85" name="Google Shape;85;p11"/>
          <p:cNvPicPr preferRelativeResize="0"/>
          <p:nvPr/>
        </p:nvPicPr>
        <p:blipFill rotWithShape="1">
          <a:blip r:embed="rId3">
            <a:alphaModFix/>
          </a:blip>
          <a:srcRect b="0" l="0" r="0" t="0"/>
          <a:stretch/>
        </p:blipFill>
        <p:spPr>
          <a:xfrm>
            <a:off x="7782075" y="2285400"/>
            <a:ext cx="6704999" cy="5878049"/>
          </a:xfrm>
          <a:prstGeom prst="rect">
            <a:avLst/>
          </a:prstGeom>
          <a:noFill/>
          <a:ln>
            <a:noFill/>
          </a:ln>
        </p:spPr>
      </p:pic>
      <p:sp>
        <p:nvSpPr>
          <p:cNvPr id="86" name="Google Shape;86;p11"/>
          <p:cNvSpPr/>
          <p:nvPr/>
        </p:nvSpPr>
        <p:spPr>
          <a:xfrm>
            <a:off x="6632138" y="2540318"/>
            <a:ext cx="7247453" cy="34671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SzPts val="1700"/>
              <a:buFont typeface="Arial"/>
              <a:buNone/>
            </a:pPr>
            <a:r>
              <a:t/>
            </a:r>
            <a:endParaRPr b="0" i="0" sz="1700" u="none" cap="none" strike="noStrike"/>
          </a:p>
        </p:txBody>
      </p:sp>
      <p:sp>
        <p:nvSpPr>
          <p:cNvPr id="87" name="Google Shape;87;p11"/>
          <p:cNvSpPr/>
          <p:nvPr/>
        </p:nvSpPr>
        <p:spPr>
          <a:xfrm>
            <a:off x="6632138" y="3081933"/>
            <a:ext cx="7247453" cy="34671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SzPts val="1700"/>
              <a:buFont typeface="Arial"/>
              <a:buNone/>
            </a:pPr>
            <a:r>
              <a:t/>
            </a:r>
            <a:endParaRPr b="0" i="0" sz="1700" u="none" cap="none" strike="noStrike"/>
          </a:p>
        </p:txBody>
      </p:sp>
      <p:sp>
        <p:nvSpPr>
          <p:cNvPr id="88" name="Google Shape;88;p11"/>
          <p:cNvSpPr/>
          <p:nvPr/>
        </p:nvSpPr>
        <p:spPr>
          <a:xfrm>
            <a:off x="6632138" y="3623548"/>
            <a:ext cx="7247453" cy="34671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SzPts val="1700"/>
              <a:buFont typeface="Arial"/>
              <a:buNone/>
            </a:pPr>
            <a:r>
              <a:t/>
            </a:r>
            <a:endParaRPr b="0" i="0" sz="1700" u="none" cap="none" strike="noStrike"/>
          </a:p>
        </p:txBody>
      </p:sp>
      <p:pic>
        <p:nvPicPr>
          <p:cNvPr descr="preencoded.png" id="89" name="Google Shape;89;p11"/>
          <p:cNvPicPr preferRelativeResize="0"/>
          <p:nvPr/>
        </p:nvPicPr>
        <p:blipFill rotWithShape="1">
          <a:blip r:embed="rId4">
            <a:alphaModFix/>
          </a:blip>
          <a:srcRect b="0" l="0" r="0" t="0"/>
          <a:stretch/>
        </p:blipFill>
        <p:spPr>
          <a:xfrm>
            <a:off x="466151" y="4165150"/>
            <a:ext cx="6389325" cy="1119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2"/>
          <p:cNvSpPr/>
          <p:nvPr/>
        </p:nvSpPr>
        <p:spPr>
          <a:xfrm>
            <a:off x="758309" y="1885593"/>
            <a:ext cx="13112234" cy="712708"/>
          </a:xfrm>
          <a:prstGeom prst="rect">
            <a:avLst/>
          </a:prstGeom>
          <a:noFill/>
          <a:ln>
            <a:noFill/>
          </a:ln>
        </p:spPr>
        <p:txBody>
          <a:bodyPr anchorCtr="0" anchor="t" bIns="0" lIns="0" spcFirstLastPara="1" rIns="0" wrap="square" tIns="0">
            <a:noAutofit/>
          </a:bodyPr>
          <a:lstStyle/>
          <a:p>
            <a:pPr indent="0" lvl="0" marL="0" marR="0" rtl="0" algn="l">
              <a:lnSpc>
                <a:spcPct val="125842"/>
              </a:lnSpc>
              <a:spcBef>
                <a:spcPts val="0"/>
              </a:spcBef>
              <a:spcAft>
                <a:spcPts val="0"/>
              </a:spcAft>
              <a:buClr>
                <a:srgbClr val="1F1E1E"/>
              </a:buClr>
              <a:buSzPts val="4450"/>
              <a:buFont typeface="Sora"/>
              <a:buNone/>
            </a:pPr>
            <a:r>
              <a:rPr b="0" i="0" lang="en-US" sz="4450" u="none" cap="none" strike="noStrike">
                <a:solidFill>
                  <a:srgbClr val="1F1E1E"/>
                </a:solidFill>
                <a:latin typeface="Sora"/>
                <a:ea typeface="Sora"/>
                <a:cs typeface="Sora"/>
                <a:sym typeface="Sora"/>
              </a:rPr>
              <a:t>El Valor de un Proyecto Funcional y Accesible</a:t>
            </a:r>
            <a:endParaRPr b="0" i="0" sz="4450" u="none" cap="none" strike="noStrike"/>
          </a:p>
        </p:txBody>
      </p:sp>
      <p:sp>
        <p:nvSpPr>
          <p:cNvPr id="96" name="Google Shape;96;p12"/>
          <p:cNvSpPr/>
          <p:nvPr/>
        </p:nvSpPr>
        <p:spPr>
          <a:xfrm>
            <a:off x="758309" y="3139797"/>
            <a:ext cx="4018359" cy="712470"/>
          </a:xfrm>
          <a:prstGeom prst="rect">
            <a:avLst/>
          </a:prstGeom>
          <a:noFill/>
          <a:ln>
            <a:noFill/>
          </a:ln>
        </p:spPr>
        <p:txBody>
          <a:bodyPr anchorCtr="0" anchor="t" bIns="0" lIns="0" spcFirstLastPara="1" rIns="0" wrap="square" tIns="0">
            <a:noAutofit/>
          </a:bodyPr>
          <a:lstStyle/>
          <a:p>
            <a:pPr indent="0" lvl="0" marL="0" marR="0" rtl="0" algn="l">
              <a:lnSpc>
                <a:spcPct val="127272"/>
              </a:lnSpc>
              <a:spcBef>
                <a:spcPts val="0"/>
              </a:spcBef>
              <a:spcAft>
                <a:spcPts val="0"/>
              </a:spcAft>
              <a:buClr>
                <a:srgbClr val="1F1E1E"/>
              </a:buClr>
              <a:buSzPts val="2200"/>
              <a:buFont typeface="Sora"/>
              <a:buNone/>
            </a:pPr>
            <a:r>
              <a:rPr b="0" i="0" lang="en-US" sz="2200" u="none" cap="none" strike="noStrike">
                <a:solidFill>
                  <a:srgbClr val="1F1E1E"/>
                </a:solidFill>
                <a:latin typeface="Sora"/>
                <a:ea typeface="Sora"/>
                <a:cs typeface="Sora"/>
                <a:sym typeface="Sora"/>
              </a:rPr>
              <a:t>Simplicidad y Adaptabilidad</a:t>
            </a:r>
            <a:endParaRPr b="0" i="0" sz="2200" u="none" cap="none" strike="noStrike"/>
          </a:p>
        </p:txBody>
      </p:sp>
      <p:sp>
        <p:nvSpPr>
          <p:cNvPr id="97" name="Google Shape;97;p12"/>
          <p:cNvSpPr/>
          <p:nvPr/>
        </p:nvSpPr>
        <p:spPr>
          <a:xfrm>
            <a:off x="758309" y="4068842"/>
            <a:ext cx="4018359" cy="173355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3B3535"/>
              </a:buClr>
              <a:buSzPts val="1700"/>
              <a:buFont typeface="Sora"/>
              <a:buNone/>
            </a:pPr>
            <a:r>
              <a:rPr b="0" i="0" lang="en-US" sz="1700" u="none" cap="none" strike="noStrike">
                <a:solidFill>
                  <a:srgbClr val="3B3535"/>
                </a:solidFill>
                <a:latin typeface="Sora"/>
                <a:ea typeface="Sora"/>
                <a:cs typeface="Sora"/>
                <a:sym typeface="Sora"/>
              </a:rPr>
              <a:t>Este modelo es funcional y fácil de entender. Su diseño modular permite una integración sencilla en diversos sistemas de monitoreo y vigilancia de tráfico.</a:t>
            </a:r>
            <a:endParaRPr b="0" i="0" sz="1700" u="none" cap="none" strike="noStrike"/>
          </a:p>
        </p:txBody>
      </p:sp>
      <p:sp>
        <p:nvSpPr>
          <p:cNvPr id="98" name="Google Shape;98;p12"/>
          <p:cNvSpPr/>
          <p:nvPr/>
        </p:nvSpPr>
        <p:spPr>
          <a:xfrm>
            <a:off x="5312926" y="3139797"/>
            <a:ext cx="4018359" cy="712470"/>
          </a:xfrm>
          <a:prstGeom prst="rect">
            <a:avLst/>
          </a:prstGeom>
          <a:noFill/>
          <a:ln>
            <a:noFill/>
          </a:ln>
        </p:spPr>
        <p:txBody>
          <a:bodyPr anchorCtr="0" anchor="t" bIns="0" lIns="0" spcFirstLastPara="1" rIns="0" wrap="square" tIns="0">
            <a:noAutofit/>
          </a:bodyPr>
          <a:lstStyle/>
          <a:p>
            <a:pPr indent="0" lvl="0" marL="0" marR="0" rtl="0" algn="l">
              <a:lnSpc>
                <a:spcPct val="127272"/>
              </a:lnSpc>
              <a:spcBef>
                <a:spcPts val="0"/>
              </a:spcBef>
              <a:spcAft>
                <a:spcPts val="0"/>
              </a:spcAft>
              <a:buClr>
                <a:srgbClr val="1F1E1E"/>
              </a:buClr>
              <a:buSzPts val="2200"/>
              <a:buFont typeface="Sora"/>
              <a:buNone/>
            </a:pPr>
            <a:r>
              <a:rPr b="0" i="0" lang="en-US" sz="2200" u="none" cap="none" strike="noStrike">
                <a:solidFill>
                  <a:srgbClr val="1F1E1E"/>
                </a:solidFill>
                <a:latin typeface="Sora"/>
                <a:ea typeface="Sora"/>
                <a:cs typeface="Sora"/>
                <a:sym typeface="Sora"/>
              </a:rPr>
              <a:t>Bajos Requisitos de Recursos</a:t>
            </a:r>
            <a:endParaRPr b="0" i="0" sz="2200" u="none" cap="none" strike="noStrike"/>
          </a:p>
        </p:txBody>
      </p:sp>
      <p:sp>
        <p:nvSpPr>
          <p:cNvPr id="99" name="Google Shape;99;p12"/>
          <p:cNvSpPr/>
          <p:nvPr/>
        </p:nvSpPr>
        <p:spPr>
          <a:xfrm>
            <a:off x="5312926" y="4068842"/>
            <a:ext cx="4018359" cy="208026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3B3535"/>
              </a:buClr>
              <a:buSzPts val="1700"/>
              <a:buFont typeface="Sora"/>
              <a:buNone/>
            </a:pPr>
            <a:r>
              <a:rPr b="0" i="0" lang="en-US" sz="1700" u="none" cap="none" strike="noStrike">
                <a:solidFill>
                  <a:srgbClr val="3B3535"/>
                </a:solidFill>
                <a:latin typeface="Sora"/>
                <a:ea typeface="Sora"/>
                <a:cs typeface="Sora"/>
                <a:sym typeface="Sora"/>
              </a:rPr>
              <a:t>Al optar por HOG y SVM, logramos un sistema eficiente que no demanda grandes capacidades de cómputo, haciéndolo ideal para implementaciones con recursos limitados.</a:t>
            </a:r>
            <a:endParaRPr b="0" i="0" sz="1700" u="none" cap="none" strike="noStrike"/>
          </a:p>
        </p:txBody>
      </p:sp>
      <p:sp>
        <p:nvSpPr>
          <p:cNvPr id="100" name="Google Shape;100;p12"/>
          <p:cNvSpPr/>
          <p:nvPr/>
        </p:nvSpPr>
        <p:spPr>
          <a:xfrm>
            <a:off x="9867543" y="3139797"/>
            <a:ext cx="2850713" cy="356235"/>
          </a:xfrm>
          <a:prstGeom prst="rect">
            <a:avLst/>
          </a:prstGeom>
          <a:noFill/>
          <a:ln>
            <a:noFill/>
          </a:ln>
        </p:spPr>
        <p:txBody>
          <a:bodyPr anchorCtr="0" anchor="t" bIns="0" lIns="0" spcFirstLastPara="1" rIns="0" wrap="square" tIns="0">
            <a:noAutofit/>
          </a:bodyPr>
          <a:lstStyle/>
          <a:p>
            <a:pPr indent="0" lvl="0" marL="0" marR="0" rtl="0" algn="l">
              <a:lnSpc>
                <a:spcPct val="127272"/>
              </a:lnSpc>
              <a:spcBef>
                <a:spcPts val="0"/>
              </a:spcBef>
              <a:spcAft>
                <a:spcPts val="0"/>
              </a:spcAft>
              <a:buClr>
                <a:srgbClr val="1F1E1E"/>
              </a:buClr>
              <a:buSzPts val="2200"/>
              <a:buFont typeface="Sora"/>
              <a:buNone/>
            </a:pPr>
            <a:r>
              <a:rPr b="0" i="0" lang="en-US" sz="2200" u="none" cap="none" strike="noStrike">
                <a:solidFill>
                  <a:srgbClr val="1F1E1E"/>
                </a:solidFill>
                <a:latin typeface="Sora"/>
                <a:ea typeface="Sora"/>
                <a:cs typeface="Sora"/>
                <a:sym typeface="Sora"/>
              </a:rPr>
              <a:t>IA en Acción</a:t>
            </a:r>
            <a:endParaRPr b="0" i="0" sz="2200" u="none" cap="none" strike="noStrike"/>
          </a:p>
        </p:txBody>
      </p:sp>
      <p:sp>
        <p:nvSpPr>
          <p:cNvPr id="101" name="Google Shape;101;p12"/>
          <p:cNvSpPr/>
          <p:nvPr/>
        </p:nvSpPr>
        <p:spPr>
          <a:xfrm>
            <a:off x="9867543" y="3712607"/>
            <a:ext cx="4018359" cy="2080260"/>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3B3535"/>
              </a:buClr>
              <a:buSzPts val="1700"/>
              <a:buFont typeface="Sora"/>
              <a:buNone/>
            </a:pPr>
            <a:r>
              <a:rPr b="0" i="0" lang="en-US" sz="1700" u="none" cap="none" strike="noStrike">
                <a:solidFill>
                  <a:srgbClr val="3B3535"/>
                </a:solidFill>
                <a:latin typeface="Sora"/>
                <a:ea typeface="Sora"/>
                <a:cs typeface="Sora"/>
                <a:sym typeface="Sora"/>
              </a:rPr>
              <a:t>Este proyecto es un claro ejemplo de cómo las técnicas de visión por computadora y la inteligencia artificial pueden aplicarse para resolver problemas reales, mejorando la seguridad vial.</a:t>
            </a:r>
            <a:endParaRPr b="0" i="0" sz="1700" u="none" cap="none" strike="noStrike"/>
          </a:p>
        </p:txBody>
      </p:sp>
      <p:pic>
        <p:nvPicPr>
          <p:cNvPr id="102" name="Google Shape;102;p12"/>
          <p:cNvPicPr preferRelativeResize="0"/>
          <p:nvPr/>
        </p:nvPicPr>
        <p:blipFill>
          <a:blip r:embed="rId3">
            <a:alphaModFix/>
          </a:blip>
          <a:stretch>
            <a:fillRect/>
          </a:stretch>
        </p:blipFill>
        <p:spPr>
          <a:xfrm>
            <a:off x="12854200" y="7748350"/>
            <a:ext cx="1779869" cy="356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